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60" r:id="rId3"/>
    <p:sldId id="263" r:id="rId4"/>
    <p:sldId id="306" r:id="rId5"/>
    <p:sldId id="307" r:id="rId6"/>
    <p:sldId id="279" r:id="rId7"/>
    <p:sldId id="308" r:id="rId8"/>
    <p:sldId id="312" r:id="rId9"/>
    <p:sldId id="262" r:id="rId10"/>
    <p:sldId id="310" r:id="rId11"/>
    <p:sldId id="311" r:id="rId12"/>
    <p:sldId id="284" r:id="rId13"/>
  </p:sldIdLst>
  <p:sldSz cx="9144000" cy="5143500" type="screen16x9"/>
  <p:notesSz cx="6858000" cy="9144000"/>
  <p:embeddedFontLst>
    <p:embeddedFont>
      <p:font typeface="Roboto" charset="0"/>
      <p:regular r:id="rId15"/>
      <p:bold r:id="rId16"/>
      <p:italic r:id="rId17"/>
      <p:boldItalic r:id="rId18"/>
    </p:embeddedFont>
    <p:embeddedFont>
      <p:font typeface="Advent Pro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06069AB-7D7E-459D-8AFF-A358F35E9493}">
  <a:tblStyle styleId="{D06069AB-7D7E-459D-8AFF-A358F35E94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03" autoAdjust="0"/>
    <p:restoredTop sz="94660"/>
  </p:normalViewPr>
  <p:slideViewPr>
    <p:cSldViewPr>
      <p:cViewPr>
        <p:scale>
          <a:sx n="75" d="100"/>
          <a:sy n="75" d="100"/>
        </p:scale>
        <p:origin x="-102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b9affece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b9affece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b9affece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b9affece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6ba8e432a2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6ba8e432a2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b9affece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b9affece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b9affece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b9affece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b9affece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b9affece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6ba8e432a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6ba8e432a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b9affece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b9affece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6ba8e432a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6ba8e432a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NGN192million (USD384,000)  in total revenue in</a:t>
            </a:r>
            <a:r>
              <a:rPr lang="en-GB" baseline="0" dirty="0" smtClean="0"/>
              <a:t> the first year. NGN502.5million (USD1million) in eighteen months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b9affece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6b9affece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3404" y="1130675"/>
            <a:ext cx="361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3400" y="3372625"/>
            <a:ext cx="361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SECTION_TITLE_AND_DESCRIPTION_3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5208325" y="1199550"/>
            <a:ext cx="3111000" cy="14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dvent Pro"/>
              <a:buNone/>
              <a:defRPr sz="30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5208325" y="2778821"/>
            <a:ext cx="31110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_ONLY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92" name="Google Shape;92;p19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5917025" y="3156192"/>
            <a:ext cx="20667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 idx="2" hasCustomPrompt="1"/>
          </p:nvPr>
        </p:nvSpPr>
        <p:spPr>
          <a:xfrm>
            <a:off x="5917025" y="2570292"/>
            <a:ext cx="20667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5917025" y="4276092"/>
            <a:ext cx="20667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4" hasCustomPrompt="1"/>
          </p:nvPr>
        </p:nvSpPr>
        <p:spPr>
          <a:xfrm>
            <a:off x="5917025" y="3690192"/>
            <a:ext cx="20667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TITLE_AND_DESCRIPTION_1_2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167625" y="33058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1"/>
          </p:nvPr>
        </p:nvSpPr>
        <p:spPr>
          <a:xfrm>
            <a:off x="1167625" y="39073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2"/>
          </p:nvPr>
        </p:nvSpPr>
        <p:spPr>
          <a:xfrm>
            <a:off x="3637201" y="33058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3"/>
          </p:nvPr>
        </p:nvSpPr>
        <p:spPr>
          <a:xfrm>
            <a:off x="3637200" y="39073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4"/>
          </p:nvPr>
        </p:nvSpPr>
        <p:spPr>
          <a:xfrm>
            <a:off x="6106776" y="33058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5"/>
          </p:nvPr>
        </p:nvSpPr>
        <p:spPr>
          <a:xfrm>
            <a:off x="6106775" y="39073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6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21"/>
          <p:cNvSpPr txBox="1">
            <a:spLocks noGrp="1"/>
          </p:cNvSpPr>
          <p:nvPr>
            <p:ph type="title" idx="7"/>
          </p:nvPr>
        </p:nvSpPr>
        <p:spPr>
          <a:xfrm>
            <a:off x="1167625" y="16109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8"/>
          </p:nvPr>
        </p:nvSpPr>
        <p:spPr>
          <a:xfrm>
            <a:off x="1167625" y="22124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 idx="9"/>
          </p:nvPr>
        </p:nvSpPr>
        <p:spPr>
          <a:xfrm>
            <a:off x="3637201" y="16109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3"/>
          </p:nvPr>
        </p:nvSpPr>
        <p:spPr>
          <a:xfrm>
            <a:off x="3637200" y="22124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14"/>
          </p:nvPr>
        </p:nvSpPr>
        <p:spPr>
          <a:xfrm>
            <a:off x="6106776" y="16109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5"/>
          </p:nvPr>
        </p:nvSpPr>
        <p:spPr>
          <a:xfrm>
            <a:off x="6106775" y="2212450"/>
            <a:ext cx="18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796050" y="77525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128" name="Google Shape;128;p23"/>
          <p:cNvCxnSpPr/>
          <p:nvPr/>
        </p:nvCxnSpPr>
        <p:spPr>
          <a:xfrm>
            <a:off x="4309800" y="159770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2669850" y="1791275"/>
            <a:ext cx="38043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3017400" y="3634450"/>
            <a:ext cx="31092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000" b="1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000" b="1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000" b="1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78850" y="1228675"/>
            <a:ext cx="738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4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26" name="Google Shape;26;p6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5032400" y="1906375"/>
            <a:ext cx="313500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96050" y="1397950"/>
            <a:ext cx="3654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dvent Pro"/>
              <a:buNone/>
              <a:defRPr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796050" y="2034675"/>
            <a:ext cx="3111000" cy="21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10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ONE_COLUMN_TEXT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60" name="Google Shape;60;p14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4"/>
          <p:cNvSpPr txBox="1">
            <a:spLocks noGrp="1"/>
          </p:cNvSpPr>
          <p:nvPr>
            <p:ph type="title" idx="2"/>
          </p:nvPr>
        </p:nvSpPr>
        <p:spPr>
          <a:xfrm>
            <a:off x="1197338" y="2333425"/>
            <a:ext cx="2776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197338" y="3750925"/>
            <a:ext cx="2776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3"/>
          </p:nvPr>
        </p:nvSpPr>
        <p:spPr>
          <a:xfrm>
            <a:off x="5169862" y="2333425"/>
            <a:ext cx="2776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"/>
          </p:nvPr>
        </p:nvSpPr>
        <p:spPr>
          <a:xfrm>
            <a:off x="5169862" y="3750925"/>
            <a:ext cx="2776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67" name="Google Shape;67;p15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976000" y="3394475"/>
            <a:ext cx="3192000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E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1" r:id="rId9"/>
    <p:sldLayoutId id="2147483664" r:id="rId10"/>
    <p:sldLayoutId id="2147483665" r:id="rId11"/>
    <p:sldLayoutId id="2147483667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tehub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opeyemi@palatehub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vfarm.com/" TargetMode="External"/><Relationship Id="rId3" Type="http://schemas.openxmlformats.org/officeDocument/2006/relationships/hyperlink" Target="http://www.farmcrowdy.com/" TargetMode="External"/><Relationship Id="rId7" Type="http://schemas.openxmlformats.org/officeDocument/2006/relationships/hyperlink" Target="http://www.probityfarm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oultryapp.com/" TargetMode="External"/><Relationship Id="rId5" Type="http://schemas.openxmlformats.org/officeDocument/2006/relationships/hyperlink" Target="http://www.thriveagric.com/" TargetMode="External"/><Relationship Id="rId4" Type="http://schemas.openxmlformats.org/officeDocument/2006/relationships/hyperlink" Target="http://www.cropin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pitch-deck-cover-10967.png"/>
          <p:cNvPicPr>
            <a:picLocks noChangeAspect="1"/>
          </p:cNvPicPr>
          <p:nvPr/>
        </p:nvPicPr>
        <p:blipFill>
          <a:blip r:embed="rId3"/>
          <a:srcRect l="2847"/>
          <a:stretch>
            <a:fillRect/>
          </a:stretch>
        </p:blipFill>
        <p:spPr>
          <a:xfrm>
            <a:off x="214282" y="31750"/>
            <a:ext cx="8883648" cy="5080000"/>
          </a:xfrm>
          <a:prstGeom prst="rect">
            <a:avLst/>
          </a:prstGeom>
        </p:spPr>
      </p:pic>
      <p:pic>
        <p:nvPicPr>
          <p:cNvPr id="1026" name="Picture 2" descr="C:\Users\openi\OneDrive\Pictures\palatehub_logo_v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742" y="571486"/>
            <a:ext cx="3086510" cy="733428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1051067" y="1214428"/>
            <a:ext cx="3235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Technology | Agriculture | Business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Funding</a:t>
            </a:r>
            <a:endParaRPr/>
          </a:p>
        </p:txBody>
      </p:sp>
      <p:sp>
        <p:nvSpPr>
          <p:cNvPr id="475" name="Google Shape;475;p34"/>
          <p:cNvSpPr txBox="1">
            <a:spLocks noGrp="1"/>
          </p:cNvSpPr>
          <p:nvPr>
            <p:ph type="subTitle" idx="1"/>
          </p:nvPr>
        </p:nvSpPr>
        <p:spPr>
          <a:xfrm>
            <a:off x="1142976" y="1071552"/>
            <a:ext cx="6715172" cy="642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We are looking USD200,000 in funding to acquire 1,400 customers, complete the development our minimum viable product, develop a prototype farm and establish service facilities. </a:t>
            </a:r>
            <a:endParaRPr/>
          </a:p>
        </p:txBody>
      </p:sp>
      <p:sp>
        <p:nvSpPr>
          <p:cNvPr id="4" name="Google Shape;830;p39"/>
          <p:cNvSpPr/>
          <p:nvPr/>
        </p:nvSpPr>
        <p:spPr>
          <a:xfrm>
            <a:off x="2428860" y="2630488"/>
            <a:ext cx="1357322" cy="1357322"/>
          </a:xfrm>
          <a:prstGeom prst="ellipse">
            <a:avLst/>
          </a:prstGeom>
          <a:solidFill>
            <a:srgbClr val="5C6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30;p39"/>
          <p:cNvSpPr/>
          <p:nvPr/>
        </p:nvSpPr>
        <p:spPr>
          <a:xfrm>
            <a:off x="4484686" y="1916108"/>
            <a:ext cx="2071702" cy="2071702"/>
          </a:xfrm>
          <a:prstGeom prst="ellipse">
            <a:avLst/>
          </a:prstGeom>
          <a:solidFill>
            <a:srgbClr val="5C6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21;p33"/>
          <p:cNvSpPr txBox="1">
            <a:spLocks/>
          </p:cNvSpPr>
          <p:nvPr/>
        </p:nvSpPr>
        <p:spPr>
          <a:xfrm>
            <a:off x="1719000" y="4227524"/>
            <a:ext cx="2776800" cy="71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$200k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Angel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Round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aseline="0" dirty="0" smtClean="0"/>
              <a:t>Initial</a:t>
            </a:r>
            <a:r>
              <a:rPr lang="en-GB" sz="1200" dirty="0" smtClean="0"/>
              <a:t> Investment Opportunity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21;p33"/>
          <p:cNvSpPr txBox="1">
            <a:spLocks/>
          </p:cNvSpPr>
          <p:nvPr/>
        </p:nvSpPr>
        <p:spPr>
          <a:xfrm>
            <a:off x="4224092" y="4222762"/>
            <a:ext cx="2776800" cy="71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$1m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 smtClean="0"/>
              <a:t>Revenue</a:t>
            </a:r>
            <a:endParaRPr kumimoji="0" lang="en-US" sz="16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aseline="0" dirty="0" smtClean="0"/>
              <a:t>Over eighteen months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Summary</a:t>
            </a:r>
            <a:endParaRPr/>
          </a:p>
        </p:txBody>
      </p:sp>
      <p:sp>
        <p:nvSpPr>
          <p:cNvPr id="475" name="Google Shape;475;p34"/>
          <p:cNvSpPr txBox="1">
            <a:spLocks noGrp="1"/>
          </p:cNvSpPr>
          <p:nvPr>
            <p:ph type="subTitle" idx="1"/>
          </p:nvPr>
        </p:nvSpPr>
        <p:spPr>
          <a:xfrm>
            <a:off x="1285852" y="1285866"/>
            <a:ext cx="6858048" cy="2928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Farmers face challenges to their profitability and sustainability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We are building an enterprise management software to resolve or reduce these challenges (knowledge gap, skill gap, market forces)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Our Business model is a combination of subscription and transaction fees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We estimate we will achieve $1m in total revenues in 18 months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We have a strong team</a:t>
            </a:r>
          </a:p>
          <a:p>
            <a:pPr marL="342900" lvl="0" algn="l">
              <a:buFont typeface="+mj-lt"/>
              <a:buAutoNum type="arabicPeriod"/>
            </a:pPr>
            <a:r>
              <a:rPr lang="en-GB" dirty="0" smtClean="0"/>
              <a:t>We are asking for $200k in pre-seed capital to </a:t>
            </a:r>
            <a:r>
              <a:rPr lang="en-GB" dirty="0" smtClean="0"/>
              <a:t>acquire 1,400 customers, complete the development our minimum viable product, develop a prototype farm and establish service facilities</a:t>
            </a:r>
            <a:endParaRPr lang="en-GB" dirty="0" smtClean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55"/>
          <p:cNvSpPr txBox="1">
            <a:spLocks noGrp="1"/>
          </p:cNvSpPr>
          <p:nvPr>
            <p:ph type="title"/>
          </p:nvPr>
        </p:nvSpPr>
        <p:spPr>
          <a:xfrm>
            <a:off x="796050" y="77525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</a:t>
            </a:r>
            <a:endParaRPr/>
          </a:p>
        </p:txBody>
      </p:sp>
      <p:sp>
        <p:nvSpPr>
          <p:cNvPr id="1453" name="Google Shape;1453;p55"/>
          <p:cNvSpPr txBox="1">
            <a:spLocks noGrp="1"/>
          </p:cNvSpPr>
          <p:nvPr>
            <p:ph type="subTitle" idx="1"/>
          </p:nvPr>
        </p:nvSpPr>
        <p:spPr>
          <a:xfrm>
            <a:off x="642910" y="1714494"/>
            <a:ext cx="7858180" cy="1820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 smtClean="0"/>
              <a:t>Palatehub</a:t>
            </a:r>
            <a:r>
              <a:rPr lang="en-GB" b="1" dirty="0" smtClean="0"/>
              <a:t> Limited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Floor, Abbey Building,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51 </a:t>
            </a:r>
            <a:r>
              <a:rPr lang="en-GB" dirty="0" err="1" smtClean="0"/>
              <a:t>Okota</a:t>
            </a:r>
            <a:r>
              <a:rPr lang="en-GB" dirty="0" smtClean="0"/>
              <a:t> Road, </a:t>
            </a:r>
            <a:r>
              <a:rPr lang="en-GB" dirty="0" err="1" smtClean="0"/>
              <a:t>Okota-Isolo</a:t>
            </a:r>
            <a:r>
              <a:rPr lang="en-GB" dirty="0" smtClean="0"/>
              <a:t>, Lagos, Nigeria.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Website</a:t>
            </a:r>
            <a:r>
              <a:rPr lang="en" dirty="0" smtClean="0"/>
              <a:t>: </a:t>
            </a:r>
            <a:r>
              <a:rPr lang="en" dirty="0" smtClean="0">
                <a:hlinkClick r:id="rId3"/>
              </a:rPr>
              <a:t>www.palatehub.com</a:t>
            </a: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Email: </a:t>
            </a:r>
            <a:r>
              <a:rPr lang="en" dirty="0" smtClean="0">
                <a:hlinkClick r:id="rId4"/>
              </a:rPr>
              <a:t>opeyemi@palatehub.com</a:t>
            </a:r>
            <a:r>
              <a:rPr lang="en" dirty="0" smtClean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Facebook</a:t>
            </a:r>
            <a:r>
              <a:rPr lang="en" dirty="0" smtClean="0"/>
              <a:t>: @palatehub </a:t>
            </a:r>
            <a:r>
              <a:rPr lang="en" b="1" dirty="0" smtClean="0"/>
              <a:t>Twitter</a:t>
            </a:r>
            <a:r>
              <a:rPr lang="en" dirty="0" smtClean="0"/>
              <a:t>: @palatehub </a:t>
            </a:r>
            <a:r>
              <a:rPr lang="en-US" b="1" dirty="0" smtClean="0"/>
              <a:t>L</a:t>
            </a:r>
            <a:r>
              <a:rPr lang="en" b="1" dirty="0" smtClean="0"/>
              <a:t>inkedin</a:t>
            </a:r>
            <a:r>
              <a:rPr lang="en" dirty="0" smtClean="0"/>
              <a:t>: company/palatehub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786050" y="4214824"/>
            <a:ext cx="35686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Roboto" charset="0"/>
                <a:ea typeface="Roboto" charset="0"/>
              </a:rPr>
              <a:t>Cover image created </a:t>
            </a:r>
            <a:r>
              <a:rPr lang="en-GB" sz="1100" dirty="0" smtClean="0">
                <a:latin typeface="Roboto" charset="0"/>
                <a:ea typeface="Roboto" charset="0"/>
              </a:rPr>
              <a:t>by </a:t>
            </a:r>
            <a:r>
              <a:rPr lang="en-GB" sz="1100" dirty="0" err="1" smtClean="0">
                <a:latin typeface="Roboto" charset="0"/>
                <a:ea typeface="Roboto" charset="0"/>
              </a:rPr>
              <a:t>pch.vector</a:t>
            </a:r>
            <a:r>
              <a:rPr lang="en-GB" sz="1100" dirty="0" smtClean="0">
                <a:latin typeface="Roboto" charset="0"/>
                <a:ea typeface="Roboto" charset="0"/>
              </a:rPr>
              <a:t> - </a:t>
            </a:r>
            <a:r>
              <a:rPr lang="en-GB" sz="1100" dirty="0" smtClean="0">
                <a:latin typeface="Roboto" charset="0"/>
                <a:ea typeface="Roboto" charset="0"/>
              </a:rPr>
              <a:t>www.freepik.com</a:t>
            </a:r>
            <a:endParaRPr lang="en-US" sz="1100" dirty="0">
              <a:latin typeface="Roboto" charset="0"/>
              <a:ea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body" idx="2"/>
          </p:nvPr>
        </p:nvSpPr>
        <p:spPr>
          <a:xfrm>
            <a:off x="928662" y="2186000"/>
            <a:ext cx="7111528" cy="21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GB" sz="2000" b="1" dirty="0" err="1" smtClean="0"/>
              <a:t>Palatehub</a:t>
            </a:r>
            <a:r>
              <a:rPr lang="en-GB" sz="2000" b="1" dirty="0" smtClean="0"/>
              <a:t> Limited</a:t>
            </a:r>
            <a:r>
              <a:rPr lang="en-GB" sz="2000" dirty="0" smtClean="0"/>
              <a:t> </a:t>
            </a:r>
            <a:r>
              <a:rPr lang="en-GB" sz="2000" dirty="0" smtClean="0"/>
              <a:t>applies </a:t>
            </a:r>
            <a:r>
              <a:rPr lang="en-GB" sz="2000" dirty="0" smtClean="0"/>
              <a:t>information technology to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crop production </a:t>
            </a:r>
            <a:r>
              <a:rPr lang="en-GB" sz="2000" dirty="0" smtClean="0"/>
              <a:t>and </a:t>
            </a:r>
            <a:r>
              <a:rPr lang="en-GB" sz="2000" dirty="0" smtClean="0"/>
              <a:t>livestock farming </a:t>
            </a:r>
            <a:br>
              <a:rPr lang="en-GB" sz="2000" dirty="0" smtClean="0"/>
            </a:br>
            <a:r>
              <a:rPr lang="en-GB" sz="2000" dirty="0" smtClean="0"/>
              <a:t>for </a:t>
            </a:r>
            <a:r>
              <a:rPr lang="en-GB" sz="2000" dirty="0" smtClean="0"/>
              <a:t>increased productivity, product diversification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and valu</a:t>
            </a:r>
            <a:r>
              <a:rPr lang="en-GB" sz="2000" dirty="0" smtClean="0"/>
              <a:t>e addition</a:t>
            </a:r>
            <a:r>
              <a:rPr lang="en-GB" sz="2000" dirty="0" smtClean="0"/>
              <a:t>.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Company</a:t>
            </a:r>
            <a:endParaRPr/>
          </a:p>
        </p:txBody>
      </p:sp>
      <p:pic>
        <p:nvPicPr>
          <p:cNvPr id="2050" name="Picture 2" descr="C:\Users\openi\OneDrive\Pictures\palatehub_logo_v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1132" y="1185868"/>
            <a:ext cx="3908256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Problem</a:t>
            </a:r>
            <a:endParaRPr/>
          </a:p>
        </p:txBody>
      </p:sp>
      <p:sp>
        <p:nvSpPr>
          <p:cNvPr id="475" name="Google Shape;475;p34"/>
          <p:cNvSpPr txBox="1">
            <a:spLocks noGrp="1"/>
          </p:cNvSpPr>
          <p:nvPr>
            <p:ph type="subTitle" idx="1"/>
          </p:nvPr>
        </p:nvSpPr>
        <p:spPr>
          <a:xfrm>
            <a:off x="1857356" y="3786195"/>
            <a:ext cx="5715040" cy="1034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Small-scale </a:t>
            </a:r>
            <a:r>
              <a:rPr lang="en-GB" b="1" dirty="0" smtClean="0"/>
              <a:t>poultry farmers </a:t>
            </a:r>
            <a:r>
              <a:rPr lang="en-GB" dirty="0" smtClean="0"/>
              <a:t>struggle to attain profitability and sustainability, despite an estimated excess demand of 20million birds (APP, 2016) and a </a:t>
            </a:r>
            <a:r>
              <a:rPr lang="en-GB" dirty="0" smtClean="0"/>
              <a:t>market-size of N890billion in consumption (NBS, 2019)</a:t>
            </a:r>
            <a:endParaRPr/>
          </a:p>
        </p:txBody>
      </p:sp>
      <p:pic>
        <p:nvPicPr>
          <p:cNvPr id="32" name="Picture 31" descr="gallus-pitch-deck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14428"/>
            <a:ext cx="7053086" cy="2307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</a:t>
            </a:r>
            <a:r>
              <a:rPr lang="en" dirty="0" smtClean="0"/>
              <a:t>proposed solution</a:t>
            </a:r>
            <a:endParaRPr/>
          </a:p>
        </p:txBody>
      </p:sp>
      <p:sp>
        <p:nvSpPr>
          <p:cNvPr id="475" name="Google Shape;475;p34"/>
          <p:cNvSpPr txBox="1">
            <a:spLocks noGrp="1"/>
          </p:cNvSpPr>
          <p:nvPr>
            <p:ph type="subTitle" idx="1"/>
          </p:nvPr>
        </p:nvSpPr>
        <p:spPr>
          <a:xfrm>
            <a:off x="714348" y="3643320"/>
            <a:ext cx="7715304" cy="1248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 smtClean="0"/>
              <a:t>An </a:t>
            </a:r>
            <a:r>
              <a:rPr lang="en-GB" b="1" dirty="0" smtClean="0"/>
              <a:t>Enterprise Management Software </a:t>
            </a:r>
            <a:r>
              <a:rPr lang="en-GB" dirty="0" smtClean="0"/>
              <a:t>that establishes and monitors best-practices (in the form of Standard Operating Procedures) </a:t>
            </a:r>
            <a:r>
              <a:rPr lang="en-US" dirty="0" smtClean="0"/>
              <a:t>to reduce costs and improve yields based on farm data that we collect on a continuous basis</a:t>
            </a:r>
            <a:r>
              <a:rPr lang="en-GB" dirty="0" smtClean="0"/>
              <a:t>. The EMS also provides access to relevant knowledge, production inputs and markets.</a:t>
            </a:r>
            <a:endParaRPr/>
          </a:p>
        </p:txBody>
      </p:sp>
      <p:pic>
        <p:nvPicPr>
          <p:cNvPr id="4" name="Picture 3" descr="gallus-pitch-deck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57" y="1121665"/>
            <a:ext cx="7053086" cy="2307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Our Business Model</a:t>
            </a:r>
            <a:endParaRPr/>
          </a:p>
        </p:txBody>
      </p:sp>
      <p:pic>
        <p:nvPicPr>
          <p:cNvPr id="4" name="Picture 3" descr="Gallus-pitch-deck-3.png"/>
          <p:cNvPicPr>
            <a:picLocks noChangeAspect="1"/>
          </p:cNvPicPr>
          <p:nvPr/>
        </p:nvPicPr>
        <p:blipFill>
          <a:blip r:embed="rId3"/>
          <a:srcRect l="5555" r="7153"/>
          <a:stretch>
            <a:fillRect/>
          </a:stretch>
        </p:blipFill>
        <p:spPr>
          <a:xfrm>
            <a:off x="214282" y="1214428"/>
            <a:ext cx="7858180" cy="304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50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Competition</a:t>
            </a:r>
            <a:endParaRPr/>
          </a:p>
        </p:txBody>
      </p:sp>
      <p:graphicFrame>
        <p:nvGraphicFramePr>
          <p:cNvPr id="1348" name="Google Shape;1348;p50"/>
          <p:cNvGraphicFramePr/>
          <p:nvPr/>
        </p:nvGraphicFramePr>
        <p:xfrm>
          <a:off x="642907" y="1214428"/>
          <a:ext cx="7858182" cy="3474600"/>
        </p:xfrm>
        <a:graphic>
          <a:graphicData uri="http://schemas.openxmlformats.org/drawingml/2006/table">
            <a:tbl>
              <a:tblPr>
                <a:noFill/>
                <a:tableStyleId>{D06069AB-7D7E-459D-8AFF-A358F35E9493}</a:tableStyleId>
              </a:tblPr>
              <a:tblGrid>
                <a:gridCol w="2619394"/>
                <a:gridCol w="2619394"/>
                <a:gridCol w="2619394"/>
              </a:tblGrid>
              <a:tr h="7640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Current ways</a:t>
                      </a:r>
                      <a:r>
                        <a:rPr lang="en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the Nigeria target market solves the challenges</a:t>
                      </a:r>
                      <a:endParaRPr sz="1800" b="1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Other African Agritech</a:t>
                      </a:r>
                      <a:r>
                        <a:rPr lang="en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companie</a:t>
                      </a: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s in the same</a:t>
                      </a:r>
                      <a:r>
                        <a:rPr lang="en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</a:t>
                      </a: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space</a:t>
                      </a:r>
                      <a:endParaRPr sz="1800" b="1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Companies</a:t>
                      </a:r>
                      <a:r>
                        <a:rPr lang="en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with t</a:t>
                      </a: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he same service</a:t>
                      </a:r>
                      <a:r>
                        <a:rPr lang="en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offering</a:t>
                      </a:r>
                      <a:endParaRPr sz="1800" b="1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454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Self-Help (</a:t>
                      </a:r>
                      <a:r>
                        <a:rPr lang="en" baseline="0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Youtube, Google etc.)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FarmCrowdy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/>
                        </a:rPr>
                        <a:t>www.farmcrowdy.com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Crowd</a:t>
                      </a:r>
                      <a:r>
                        <a:rPr lang="en" baseline="0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Sourcing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err="1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Cropin</a:t>
                      </a: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/>
                      </a:r>
                      <a:b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www.cropin.com</a:t>
                      </a: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 Analysis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7454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of Consultants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Thrive Agric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/>
                        </a:rPr>
                        <a:t>www.thriveagric.com</a:t>
                      </a: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 Services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err="1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PoultryApp</a:t>
                      </a:r>
                      <a:endParaRPr lang="en-GB" dirty="0" smtClean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6"/>
                        </a:rPr>
                        <a:t>www.poultryapp.com</a:t>
                      </a: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 Management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7454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</a:t>
                      </a:r>
                      <a:r>
                        <a:rPr lang="en" baseline="0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of MS Excel and other Accounting applications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Probity Farms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7"/>
                        </a:rPr>
                        <a:t>www.probityfarms.com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 Services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NavFarm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8"/>
                        </a:rPr>
                        <a:t>www.navfarm.com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 Management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6"/>
            <a:ext cx="3427106" cy="16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4" name="Google Shape;474;p3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Traction</a:t>
            </a: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14"/>
            <a:ext cx="3303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973" y="2357436"/>
            <a:ext cx="4306367" cy="20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openi\OneDrive\Pictures\abeocci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072" y="2878140"/>
            <a:ext cx="1714512" cy="1714512"/>
          </a:xfrm>
          <a:prstGeom prst="rect">
            <a:avLst/>
          </a:prstGeom>
          <a:noFill/>
        </p:spPr>
      </p:pic>
      <p:pic>
        <p:nvPicPr>
          <p:cNvPr id="2050" name="Picture 2" descr="C:\Users\openi\OneDrive\Pictures\fintechNGR.png"/>
          <p:cNvPicPr>
            <a:picLocks noChangeAspect="1" noChangeArrowheads="1"/>
          </p:cNvPicPr>
          <p:nvPr/>
        </p:nvPicPr>
        <p:blipFill>
          <a:blip r:embed="rId7"/>
          <a:srcRect t="26667" b="23333"/>
          <a:stretch>
            <a:fillRect/>
          </a:stretch>
        </p:blipFill>
        <p:spPr bwMode="auto">
          <a:xfrm>
            <a:off x="3429007" y="1142990"/>
            <a:ext cx="2143125" cy="1071570"/>
          </a:xfrm>
          <a:prstGeom prst="rect">
            <a:avLst/>
          </a:prstGeom>
          <a:noFill/>
        </p:spPr>
      </p:pic>
      <p:pic>
        <p:nvPicPr>
          <p:cNvPr id="2054" name="Picture 6" descr="C:\Users\openi\OneDrive\Pictures\nigerian-export-promotion-council-18893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643188"/>
            <a:ext cx="1071570" cy="1071570"/>
          </a:xfrm>
          <a:prstGeom prst="rect">
            <a:avLst/>
          </a:prstGeom>
          <a:noFill/>
        </p:spPr>
      </p:pic>
      <p:pic>
        <p:nvPicPr>
          <p:cNvPr id="2055" name="Picture 7" descr="C:\Users\openi\OneDrive\Pictures\eefp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6130" y="4021320"/>
            <a:ext cx="1714512" cy="4905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72132" y="600261"/>
            <a:ext cx="321471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R&amp;D: Continuous Data Gathering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24"/>
            <a:ext cx="185659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R&amp;D: Baseline Data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4312521"/>
            <a:ext cx="266932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Revenue Generation</a:t>
            </a:r>
            <a:br>
              <a:rPr lang="en-GB" b="1" i="1" dirty="0" smtClean="0">
                <a:solidFill>
                  <a:schemeClr val="bg1"/>
                </a:solidFill>
              </a:rPr>
            </a:br>
            <a:r>
              <a:rPr lang="en-GB" b="1" i="1" dirty="0" smtClean="0">
                <a:solidFill>
                  <a:schemeClr val="bg1"/>
                </a:solidFill>
              </a:rPr>
              <a:t>MVP - Gallus web application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6130" y="4537289"/>
            <a:ext cx="171393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Capital &amp; Funding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532527"/>
            <a:ext cx="204414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Customer Acquisition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50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Financials</a:t>
            </a:r>
            <a:endParaRPr/>
          </a:p>
        </p:txBody>
      </p:sp>
      <p:graphicFrame>
        <p:nvGraphicFramePr>
          <p:cNvPr id="1348" name="Google Shape;1348;p50"/>
          <p:cNvGraphicFramePr/>
          <p:nvPr/>
        </p:nvGraphicFramePr>
        <p:xfrm>
          <a:off x="500033" y="1214427"/>
          <a:ext cx="8143933" cy="3610922"/>
        </p:xfrm>
        <a:graphic>
          <a:graphicData uri="http://schemas.openxmlformats.org/drawingml/2006/table">
            <a:tbl>
              <a:tblPr>
                <a:noFill/>
                <a:tableStyleId>{D06069AB-7D7E-459D-8AFF-A358F35E9493}</a:tableStyleId>
              </a:tblPr>
              <a:tblGrid>
                <a:gridCol w="3786215"/>
                <a:gridCol w="1571636"/>
                <a:gridCol w="1357322"/>
                <a:gridCol w="1428760"/>
              </a:tblGrid>
              <a:tr h="4480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Month</a:t>
                      </a:r>
                      <a:r>
                        <a:rPr lang="en-GB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1</a:t>
                      </a:r>
                      <a:endParaRPr sz="1800" b="1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Month 6</a:t>
                      </a:r>
                      <a:endParaRPr sz="1800" b="1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Month 12</a:t>
                      </a:r>
                      <a:endParaRPr sz="1800" b="1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47964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Total</a:t>
                      </a:r>
                      <a:r>
                        <a:rPr lang="en-US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Number of </a:t>
                      </a:r>
                      <a:r>
                        <a:rPr lang="en-US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Customers</a:t>
                      </a:r>
                      <a:r>
                        <a:rPr lang="en-US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Acquired</a:t>
                      </a:r>
                      <a:endParaRPr lang="en-US" sz="1800" b="1" dirty="0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300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605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1,400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6938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Farm Size </a:t>
                      </a:r>
                      <a:b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</a:br>
                      <a: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(total number of birds)</a:t>
                      </a:r>
                      <a:endParaRPr lang="en-US" sz="1800" b="1" dirty="0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60,000</a:t>
                      </a:r>
                      <a:endParaRPr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121,000</a:t>
                      </a:r>
                      <a:endParaRPr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280,000</a:t>
                      </a:r>
                      <a:endParaRPr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6938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Subscription</a:t>
                      </a:r>
                      <a:r>
                        <a:rPr lang="en-US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revenue per customer per month</a:t>
                      </a:r>
                      <a:endParaRPr lang="en-US" sz="1800" b="1" dirty="0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N2,000</a:t>
                      </a:r>
                      <a:endParaRPr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N2,000</a:t>
                      </a:r>
                      <a:endParaRPr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N2,000</a:t>
                      </a:r>
                      <a:endParaRPr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6938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Fees</a:t>
                      </a:r>
                      <a:r>
                        <a:rPr lang="en-GB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from Services revenue per customer</a:t>
                      </a:r>
                      <a:endParaRPr lang="en-GB" sz="1800" b="1" dirty="0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N20,016.67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N20,016.67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N20,016.67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47964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Total Revenue for</a:t>
                      </a:r>
                      <a:r>
                        <a:rPr lang="en-GB" sz="1800" b="1" baseline="0" dirty="0" smtClean="0">
                          <a:solidFill>
                            <a:schemeClr val="dk2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the month</a:t>
                      </a:r>
                      <a:endParaRPr lang="en-GB" sz="1800" b="1" dirty="0">
                        <a:solidFill>
                          <a:schemeClr val="dk2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N6.6million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N13.3million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N30.8million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A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/>
          </a:p>
        </p:txBody>
      </p:sp>
      <p:sp>
        <p:nvSpPr>
          <p:cNvPr id="421" name="Google Shape;421;p33"/>
          <p:cNvSpPr txBox="1">
            <a:spLocks noGrp="1"/>
          </p:cNvSpPr>
          <p:nvPr>
            <p:ph type="title" idx="2"/>
          </p:nvPr>
        </p:nvSpPr>
        <p:spPr>
          <a:xfrm>
            <a:off x="571472" y="2554698"/>
            <a:ext cx="2776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Opeyemi Alaran</a:t>
            </a:r>
            <a:endParaRPr/>
          </a:p>
        </p:txBody>
      </p:sp>
      <p:sp>
        <p:nvSpPr>
          <p:cNvPr id="422" name="Google Shape;422;p33"/>
          <p:cNvSpPr txBox="1">
            <a:spLocks noGrp="1"/>
          </p:cNvSpPr>
          <p:nvPr>
            <p:ph type="subTitle" idx="1"/>
          </p:nvPr>
        </p:nvSpPr>
        <p:spPr>
          <a:xfrm>
            <a:off x="571472" y="3844934"/>
            <a:ext cx="2776800" cy="957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 smtClean="0"/>
              <a:t>Chartered Accountant. Project </a:t>
            </a:r>
            <a:r>
              <a:rPr lang="en" dirty="0" smtClean="0"/>
              <a:t>Manager. Economist. </a:t>
            </a:r>
            <a:r>
              <a:rPr lang="en" dirty="0" smtClean="0"/>
              <a:t>Web </a:t>
            </a:r>
            <a:r>
              <a:rPr lang="en" dirty="0" smtClean="0"/>
              <a:t>Developer. </a:t>
            </a:r>
            <a:r>
              <a:rPr lang="en" dirty="0" smtClean="0"/>
              <a:t>10+ years experience</a:t>
            </a:r>
            <a:endParaRPr/>
          </a:p>
        </p:txBody>
      </p:sp>
      <p:sp>
        <p:nvSpPr>
          <p:cNvPr id="426" name="Google Shape;426;p33"/>
          <p:cNvSpPr txBox="1">
            <a:spLocks noGrp="1"/>
          </p:cNvSpPr>
          <p:nvPr>
            <p:ph type="title" idx="3"/>
          </p:nvPr>
        </p:nvSpPr>
        <p:spPr>
          <a:xfrm>
            <a:off x="3214678" y="2333425"/>
            <a:ext cx="2776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Bunmi Alaran</a:t>
            </a:r>
            <a:endParaRPr/>
          </a:p>
        </p:txBody>
      </p:sp>
      <p:sp>
        <p:nvSpPr>
          <p:cNvPr id="427" name="Google Shape;427;p33"/>
          <p:cNvSpPr txBox="1">
            <a:spLocks noGrp="1"/>
          </p:cNvSpPr>
          <p:nvPr>
            <p:ph type="subTitle" idx="4"/>
          </p:nvPr>
        </p:nvSpPr>
        <p:spPr>
          <a:xfrm>
            <a:off x="3214678" y="3617920"/>
            <a:ext cx="2776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 smtClean="0"/>
              <a:t>Entrepreneur</a:t>
            </a:r>
            <a:r>
              <a:rPr lang="en" dirty="0" smtClean="0"/>
              <a:t>. Business Development Expert</a:t>
            </a:r>
            <a:r>
              <a:rPr lang="en" dirty="0" smtClean="0"/>
              <a:t>.</a:t>
            </a:r>
          </a:p>
          <a:p>
            <a:pPr marL="0" lvl="0" indent="0"/>
            <a:r>
              <a:rPr lang="en" dirty="0" smtClean="0"/>
              <a:t>5+ years experience.</a:t>
            </a:r>
          </a:p>
        </p:txBody>
      </p:sp>
      <p:sp>
        <p:nvSpPr>
          <p:cNvPr id="52" name="Google Shape;426;p33"/>
          <p:cNvSpPr txBox="1">
            <a:spLocks/>
          </p:cNvSpPr>
          <p:nvPr/>
        </p:nvSpPr>
        <p:spPr>
          <a:xfrm>
            <a:off x="5938604" y="2562356"/>
            <a:ext cx="2776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dvent Pro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dvent Pro"/>
                <a:ea typeface="Advent Pro"/>
                <a:cs typeface="Advent Pro"/>
                <a:sym typeface="Advent Pro"/>
              </a:rPr>
              <a:t>Olufemi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dvent Pro"/>
                <a:ea typeface="Advent Pro"/>
                <a:cs typeface="Advent Pro"/>
                <a:sym typeface="Advent Pro"/>
              </a:rPr>
              <a:t>Dawodu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3" name="Google Shape;427;p33"/>
          <p:cNvSpPr txBox="1">
            <a:spLocks/>
          </p:cNvSpPr>
          <p:nvPr/>
        </p:nvSpPr>
        <p:spPr>
          <a:xfrm>
            <a:off x="5938604" y="3857634"/>
            <a:ext cx="2776800" cy="87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tabLst/>
              <a:defRPr/>
            </a:pPr>
            <a:r>
              <a:rPr lang="en-GB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Entrepreneur</a:t>
            </a:r>
            <a:r>
              <a:rPr lang="en-GB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Mechanical Engineer. </a:t>
            </a:r>
            <a:r>
              <a:rPr lang="en-GB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25+ years experience</a:t>
            </a:r>
            <a:r>
              <a:rPr lang="en-GB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4" name="Picture 2" descr="C:\Users\openi\Downloads\team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42"/>
            <a:ext cx="2078037" cy="2076450"/>
          </a:xfrm>
          <a:prstGeom prst="rect">
            <a:avLst/>
          </a:prstGeom>
          <a:noFill/>
        </p:spPr>
      </p:pic>
      <p:pic>
        <p:nvPicPr>
          <p:cNvPr id="3075" name="Picture 3" descr="C:\Users\openi\Downloads\team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214428"/>
            <a:ext cx="2078038" cy="2076450"/>
          </a:xfrm>
          <a:prstGeom prst="rect">
            <a:avLst/>
          </a:prstGeom>
          <a:noFill/>
        </p:spPr>
      </p:pic>
      <p:pic>
        <p:nvPicPr>
          <p:cNvPr id="3077" name="Picture 5" descr="C:\Users\openi\Downloads\team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742"/>
            <a:ext cx="2078037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Delivery App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A8C987"/>
      </a:accent1>
      <a:accent2>
        <a:srgbClr val="D96FA0"/>
      </a:accent2>
      <a:accent3>
        <a:srgbClr val="66B9CC"/>
      </a:accent3>
      <a:accent4>
        <a:srgbClr val="F5DC6E"/>
      </a:accent4>
      <a:accent5>
        <a:srgbClr val="F3C347"/>
      </a:accent5>
      <a:accent6>
        <a:srgbClr val="5C65C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477</Words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Roboto</vt:lpstr>
      <vt:lpstr>Advent Pro</vt:lpstr>
      <vt:lpstr>Food Delivery App by Slidesgo</vt:lpstr>
      <vt:lpstr>Slide 1</vt:lpstr>
      <vt:lpstr>The Company</vt:lpstr>
      <vt:lpstr>The Problem</vt:lpstr>
      <vt:lpstr>The proposed solution</vt:lpstr>
      <vt:lpstr>Our Business Model</vt:lpstr>
      <vt:lpstr>The Competition</vt:lpstr>
      <vt:lpstr>Traction</vt:lpstr>
      <vt:lpstr>Financials</vt:lpstr>
      <vt:lpstr>Our Team</vt:lpstr>
      <vt:lpstr>Funding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DELIVERY APP</dc:title>
  <dc:creator>Opeyemi Alaran</dc:creator>
  <cp:lastModifiedBy>openimo@yahoo.com</cp:lastModifiedBy>
  <cp:revision>78</cp:revision>
  <dcterms:modified xsi:type="dcterms:W3CDTF">2021-09-10T04:20:12Z</dcterms:modified>
</cp:coreProperties>
</file>